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416" r:id="rId4"/>
    <p:sldId id="376" r:id="rId5"/>
    <p:sldId id="263" r:id="rId6"/>
    <p:sldId id="377" r:id="rId7"/>
    <p:sldId id="425" r:id="rId8"/>
    <p:sldId id="426" r:id="rId9"/>
    <p:sldId id="427" r:id="rId10"/>
    <p:sldId id="428" r:id="rId11"/>
    <p:sldId id="429" r:id="rId12"/>
    <p:sldId id="430" r:id="rId13"/>
    <p:sldId id="431" r:id="rId14"/>
    <p:sldId id="432" r:id="rId15"/>
    <p:sldId id="433" r:id="rId16"/>
    <p:sldId id="435" r:id="rId17"/>
    <p:sldId id="434" r:id="rId18"/>
    <p:sldId id="436" r:id="rId19"/>
    <p:sldId id="437" r:id="rId20"/>
    <p:sldId id="438" r:id="rId21"/>
    <p:sldId id="394" r:id="rId22"/>
    <p:sldId id="397" r:id="rId23"/>
    <p:sldId id="399" r:id="rId24"/>
    <p:sldId id="439" r:id="rId25"/>
    <p:sldId id="440" r:id="rId26"/>
    <p:sldId id="441" r:id="rId27"/>
    <p:sldId id="442" r:id="rId28"/>
    <p:sldId id="443" r:id="rId29"/>
    <p:sldId id="444" r:id="rId30"/>
    <p:sldId id="445" r:id="rId31"/>
    <p:sldId id="446" r:id="rId32"/>
    <p:sldId id="447" r:id="rId33"/>
    <p:sldId id="448" r:id="rId34"/>
    <p:sldId id="449" r:id="rId35"/>
    <p:sldId id="450" r:id="rId36"/>
    <p:sldId id="451" r:id="rId37"/>
    <p:sldId id="452" r:id="rId38"/>
    <p:sldId id="454" r:id="rId39"/>
    <p:sldId id="455" r:id="rId40"/>
    <p:sldId id="456" r:id="rId41"/>
    <p:sldId id="457" r:id="rId42"/>
    <p:sldId id="458" r:id="rId43"/>
    <p:sldId id="459" r:id="rId44"/>
    <p:sldId id="460" r:id="rId45"/>
    <p:sldId id="461" r:id="rId46"/>
    <p:sldId id="462" r:id="rId47"/>
    <p:sldId id="463" r:id="rId4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9EE"/>
    <a:srgbClr val="D0D6E0"/>
    <a:srgbClr val="D1DEDF"/>
    <a:srgbClr val="ABD3EF"/>
    <a:srgbClr val="99CCFF"/>
    <a:srgbClr val="E3DBD3"/>
    <a:srgbClr val="E6E3D0"/>
    <a:srgbClr val="E1DE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972" autoAdjust="0"/>
    <p:restoredTop sz="90929"/>
  </p:normalViewPr>
  <p:slideViewPr>
    <p:cSldViewPr>
      <p:cViewPr varScale="1">
        <p:scale>
          <a:sx n="84" d="100"/>
          <a:sy n="84" d="100"/>
        </p:scale>
        <p:origin x="96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FD8ED9-4438-4C0D-AC9A-DBFE164BE3B4}" type="datetimeFigureOut">
              <a:rPr lang="en-US"/>
              <a:pPr>
                <a:defRPr/>
              </a:pPr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63D9E5-9516-4294-952D-68BA283E2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956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4924EE-5066-4122-B9E8-16CC80A1C2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427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CA4A7B-36D3-4DFA-9179-A56479ED473B}" type="slidenum">
              <a:rPr kumimoji="0" lang="en-US" altLang="en-US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20004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9AA4E86-D365-4ACE-8EBD-1B72AE76C6B7}" type="slidenum">
              <a:rPr kumimoji="0" lang="en-US" altLang="en-US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00743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9E98E0F-2F18-4C6C-BFB0-41D89851CD0D}" type="slidenum">
              <a:rPr kumimoji="0" lang="en-US" altLang="en-US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51589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8981646-F3B8-4B97-91D5-20A8451DBD15}" type="slidenum">
              <a:rPr kumimoji="0" lang="en-US" altLang="en-US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/>
          </a:p>
        </p:txBody>
      </p:sp>
    </p:spTree>
    <p:extLst>
      <p:ext uri="{BB962C8B-B14F-4D97-AF65-F5344CB8AC3E}">
        <p14:creationId xmlns:p14="http://schemas.microsoft.com/office/powerpoint/2010/main" val="4065960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B996661C-46E5-49D5-BDD2-2B4468AD03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65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16F73-87E7-4606-A62D-820BBE748B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928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29B8AF3F-148E-460F-A675-AB404964D11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4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58E71964-8D0A-48A1-AFA6-27FF68B26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8184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C5E3025A-D1AD-4472-A423-C0FC136C7D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20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0D1FC-EA41-4564-A87D-402E5C00F9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775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CB131679-E720-4750-892D-59626EC099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87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722F38D-3C4A-4B7D-AA0A-55B627A068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55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2F79B5-1624-4EF5-A550-3042A61447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7879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797346F4-159A-4A97-AFB4-EC81DF427B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26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1A94E4EB-7707-464F-B481-EEB102522A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7B9899"/>
                </a:solidFill>
              </a:defRPr>
            </a:lvl1pPr>
          </a:lstStyle>
          <a:p>
            <a:fld id="{C3BA5E20-C483-4720-8E8D-84EC08DE776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wm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58788"/>
            <a:ext cx="81534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</a:rPr>
              <a:t>WANTED</a:t>
            </a: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endParaRPr lang="en-US" sz="8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13315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2074863"/>
            <a:ext cx="381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750" y="3200400"/>
            <a:ext cx="8153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rgbClr val="7B9899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en-US" sz="8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 “Just Right”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</a:t>
            </a: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he Articles of Confederation were easy to change.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670425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Articles, states with more people got more votes in Congress.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670425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Articles, Congress did not have the power to collect taxes.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030663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Articles, Congress could pass laws and force states to follow them.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6482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685800"/>
            <a:ext cx="64008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Articles of Confederation created the first American government.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041775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31913" y="3200400"/>
            <a:ext cx="6480175" cy="1673225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IRRECONCILABLE DIFFERENCES?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QUICK QUIZ!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2057400"/>
            <a:ext cx="3778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Everyone thought the central government should have more power.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4050" y="4724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685800"/>
            <a:ext cx="64008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Some people were afraid states might lose their independence.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041775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685800"/>
            <a:ext cx="64008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Different states had different needs for government to meet.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041775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685800"/>
            <a:ext cx="64008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states all got along with each other.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724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839200" cy="7588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Wanted: A government that…</a:t>
            </a:r>
            <a:endParaRPr lang="en-US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629400" y="2590800"/>
            <a:ext cx="2024063" cy="520700"/>
          </a:xfrm>
        </p:spPr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3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much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828800"/>
            <a:ext cx="6781800" cy="3940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Has enough ________ to do its job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Doesn’t give anyone too ______ power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Considers the needs of all _________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Lets people have a ________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sz="3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Protects individual __________</a:t>
            </a:r>
          </a:p>
        </p:txBody>
      </p:sp>
      <p:pic>
        <p:nvPicPr>
          <p:cNvPr id="14341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05600" y="2997200"/>
            <a:ext cx="1905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+mn-cs"/>
              </a:rPr>
              <a:t>say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34200" y="3657600"/>
            <a:ext cx="1447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+mn-cs"/>
              </a:rPr>
              <a:t>states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9400" y="4322763"/>
            <a:ext cx="2057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+mn-cs"/>
              </a:rPr>
              <a:t>power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64363" y="5029200"/>
            <a:ext cx="13874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+mn-cs"/>
              </a:rPr>
              <a:t>rights</a:t>
            </a:r>
            <a:endParaRPr lang="en-US" sz="32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46 0.00347 -0.01406 0.00833 -0.02205 0.01088 C -0.04635 0.01852 -0.07274 0.01944 -0.09757 0.02176 C -0.1375 0.02083 -0.15382 0.02176 -0.18489 0.01713 C -0.1901 0.01458 -0.19566 0.01458 -0.20104 0.0125 C -0.20972 0.00903 -0.21823 0.00509 -0.22674 0.00162 C -0.23055 0 -0.23455 -0.00139 -0.23837 -0.00301 C -0.2408 -0.00394 -0.24531 -0.00625 -0.24531 -0.00625 C -0.24705 -0.00972 -0.24878 -0.01273 -0.24878 -0.01713 " pathEditMode="relative" ptsTypes="ffffffffA">
                                      <p:cBhvr>
                                        <p:cTn id="51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5.18519E-6 C -0.00642 0.00902 -0.00365 0.00532 -0.00816 0.01087 C -0.01007 0.01828 -0.01875 0.02708 -0.02448 0.02939 C -0.03108 0.03888 -0.0408 0.04837 -0.05 0.05277 C -0.05312 0.05694 -0.0559 0.05856 -0.05937 0.06203 C -0.06163 0.06435 -0.06632 0.06828 -0.06632 0.06828 C -0.07222 0.08055 -0.08368 0.08287 -0.09184 0.09143 C -0.09635 0.09606 -0.10156 0.10324 -0.10694 0.10532 C -0.11424 0.11203 -0.12187 0.12361 -0.13021 0.12708 C -0.13108 0.12824 -0.13177 0.12939 -0.13264 0.13032 C -0.13368 0.13148 -0.13507 0.13217 -0.13611 0.13333 C -0.14427 0.14305 -0.13854 0.13981 -0.14531 0.14259 C -0.14948 0.14814 -0.15434 0.15115 -0.15937 0.15509 C -0.16319 0.15787 -0.16441 0.16111 -0.16858 0.16273 C -0.17917 0.17245 -0.19097 0.17916 -0.20347 0.18287 C -0.20712 0.18819 -0.21892 0.19351 -0.22448 0.19537 C -0.22917 0.19953 -0.2349 0.20231 -0.24062 0.203 C -0.25035 0.20439 -0.26979 0.20624 -0.26979 0.20624 C -0.27934 0.20949 -0.28889 0.21898 -0.29878 0.22013 C -0.30764 0.22106 -0.31667 0.22129 -0.32552 0.22175 C -0.32847 0.22546 -0.32691 0.22476 -0.33021 0.22476 " pathEditMode="relative" ptsTypes="ffffffffffffffffffffA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0185 C 0.01111 0.00532 0.01632 0.00324 0.00243 0.00648 C -0.00556 0.00833 -0.02205 0.00972 -0.02205 0.00995 C -0.03906 0.01458 -0.05608 0.01898 -0.07326 0.02199 C -0.08177 0.02592 -0.09219 0.02708 -0.10104 0.02824 C -0.14549 0.04351 -0.20642 0.0412 -0.25104 0.04213 C -0.28628 0.04467 -0.32014 0.04745 -0.35573 0.04838 C -0.38194 0.05115 -0.41354 0.04606 -0.43837 0.04537 C -0.50399 0.0324 -0.63819 0.04074 -0.67083 0.04074 " pathEditMode="relative" rAng="0" ptsTypes="ffffffffA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79" y="24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-0.0007 C 0.00868 -0.00857 -0.00781 -0.01181 -0.01806 -0.01482 C -0.02309 -0.01621 -0.03872 -0.02223 -0.04253 -0.0257 C -0.05087 -0.03287 -0.04687 -0.03079 -0.05417 -0.03334 C -0.06215 -0.04051 -0.05851 -0.03843 -0.06458 -0.04098 C -0.0684 -0.04445 -0.07187 -0.04537 -0.07622 -0.04723 C -0.0849 -0.05533 -0.07378 -0.04584 -0.08437 -0.05186 C -0.08559 -0.05255 -0.08663 -0.05417 -0.08785 -0.0551 C -0.09236 -0.05811 -0.09792 -0.05973 -0.10295 -0.06135 C -0.10781 -0.06551 -0.11267 -0.06621 -0.11806 -0.06898 C -0.12656 -0.07315 -0.13472 -0.0794 -0.14358 -0.08287 C -0.14896 -0.08773 -0.15608 -0.09051 -0.16233 -0.09375 C -0.1658 -0.09885 -0.17396 -0.10162 -0.17847 -0.10463 C -0.18889 -0.11158 -0.19896 -0.11968 -0.2099 -0.12477 C -0.21354 -0.12963 -0.21927 -0.13218 -0.22396 -0.13565 C -0.23264 -0.1419 -0.24115 -0.15047 -0.25069 -0.15417 C -0.25556 -0.15926 -0.26076 -0.1632 -0.26684 -0.16505 C -0.27101 -0.16783 -0.27552 -0.16991 -0.27969 -0.17292 C -0.28906 -0.1801 -0.29844 -0.1882 -0.30868 -0.19306 C -0.31285 -0.19815 -0.31997 -0.20093 -0.325 -0.20533 C -0.33021 -0.20996 -0.33385 -0.21644 -0.33906 -0.22084 C -0.34549 -0.23449 -0.35885 -0.24283 -0.36806 -0.25348 C -0.37014 -0.25602 -0.3717 -0.25926 -0.37396 -0.26135 C -0.37622 -0.26343 -0.3809 -0.26736 -0.3809 -0.26713 C -0.38368 -0.2794 -0.37951 -0.26551 -0.38559 -0.27361 C -0.39201 -0.28218 -0.38038 -0.27523 -0.3901 -0.27986 C -0.39306 -0.28542 -0.39705 -0.28889 -0.40069 -0.29375 C -0.40521 -0.29977 -0.40851 -0.30811 -0.41458 -0.31088 C -0.41875 -0.31922 -0.4224 -0.32269 -0.42743 -0.3294 C -0.43073 -0.3338 -0.43351 -0.33889 -0.43663 -0.34352 C -0.43837 -0.35 -0.44566 -0.35672 -0.45069 -0.35903 C -0.45174 -0.36366 -0.45417 -0.37292 -0.45417 -0.37269 " pathEditMode="relative" rAng="0" ptsTypes="fffffffffffffffffffffffffffffffA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59" y="-1861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C -0.01319 0.00625 -0.0368 0.00532 -0.05 0.00625 C -0.08177 0.0081 -0.11354 0.00972 -0.14531 0.01088 C -0.17326 0.01273 -0.20086 0.01597 -0.22899 0.01713 C -0.24757 0.01991 -0.26614 0.0206 -0.28489 0.02176 C -0.29375 0.02431 -0.28802 0.02315 -0.30225 0.02315 " pathEditMode="relative" ptsTypes="fffffA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  <p:bldP spid="28675" grpId="1" build="p"/>
      <p:bldP spid="2" grpId="0" build="p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539750"/>
            <a:ext cx="6400800" cy="3570288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government created by the Articles of Confederation had everything under control among the states.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724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5749925" y="3400425"/>
            <a:ext cx="2003425" cy="2003425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3124200" cy="885825"/>
          </a:xfrm>
        </p:spPr>
        <p:txBody>
          <a:bodyPr/>
          <a:lstStyle/>
          <a:p>
            <a:pPr algn="ctr" eaLnBrk="1" hangingPunct="1">
              <a:defRPr/>
            </a:pPr>
            <a:r>
              <a:rPr sz="2400">
                <a:latin typeface="Tahoma" pitchFamily="34" charset="0"/>
                <a:ea typeface="Tahoma" pitchFamily="34" charset="0"/>
                <a:cs typeface="Tahoma" pitchFamily="34" charset="0"/>
              </a:rPr>
              <a:t>Articles of Confederation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800600" y="1447800"/>
            <a:ext cx="4041775" cy="73183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New Idea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New Idea!</a:t>
            </a:r>
            <a:endParaRPr lang="en-US" sz="48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25908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38" y="2865438"/>
            <a:ext cx="1295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65727">
            <a:off x="5132388" y="4278313"/>
            <a:ext cx="1235075" cy="112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3637">
            <a:off x="7132638" y="4291013"/>
            <a:ext cx="1239837" cy="111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00" y="5187950"/>
            <a:ext cx="42672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1 Branch</a:t>
            </a:r>
          </a:p>
          <a:p>
            <a:pPr algn="ctr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Legislative—makes laws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88038" y="5608638"/>
            <a:ext cx="17256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3 Branches</a:t>
            </a:r>
          </a:p>
        </p:txBody>
      </p:sp>
      <p:pic>
        <p:nvPicPr>
          <p:cNvPr id="33804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  <p:bldP spid="3" grpId="0" build="p"/>
      <p:bldP spid="7" grpId="0"/>
      <p:bldP spid="9" grpId="0" build="p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4040188" cy="733425"/>
          </a:xfrm>
        </p:spPr>
        <p:txBody>
          <a:bodyPr/>
          <a:lstStyle/>
          <a:p>
            <a:pPr algn="ctr" eaLnBrk="1" hangingPunct="1">
              <a:defRPr/>
            </a:pPr>
            <a:r>
              <a: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Virginia Plan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800600" y="1447800"/>
            <a:ext cx="4041775" cy="73183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New Jersey Plan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8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Battle of the Plans</a:t>
            </a:r>
            <a:endParaRPr lang="en-US" sz="48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514600"/>
            <a:ext cx="4419600" cy="3354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Legislative branch has ___ “chambers”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Number of votes for each state depends on the state’s ___________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________ states would have more power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4343400"/>
            <a:ext cx="1905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population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0" y="2525713"/>
            <a:ext cx="4572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4959350"/>
            <a:ext cx="1295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Larger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0" y="2525713"/>
            <a:ext cx="4419600" cy="2555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Legislative branch has ___ “chamber”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Each state gets ___ vote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________ states would have more power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29600" y="2536825"/>
            <a:ext cx="457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6800" y="4173538"/>
            <a:ext cx="14478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Smaller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39000" y="3573463"/>
            <a:ext cx="4572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100" y="6324600"/>
            <a:ext cx="83058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(Virginia was a large state, and New Jersey was a small state. Surprise!)</a:t>
            </a:r>
          </a:p>
        </p:txBody>
      </p:sp>
      <p:pic>
        <p:nvPicPr>
          <p:cNvPr id="34830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7" grpId="0"/>
      <p:bldP spid="8" grpId="0" build="p"/>
      <p:bldP spid="9" grpId="0"/>
      <p:bldP spid="10" grpId="0"/>
      <p:bldP spid="11" grpId="0"/>
      <p:bldP spid="20" grpId="0" build="p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266825" y="3130550"/>
            <a:ext cx="2003425" cy="2003425"/>
          </a:xfrm>
          <a:prstGeom prst="ellipse">
            <a:avLst/>
          </a:prstGeom>
          <a:noFill/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77963" y="1816100"/>
            <a:ext cx="15811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Legislative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ctr">
              <a:defRPr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Makes laws</a:t>
            </a:r>
          </a:p>
        </p:txBody>
      </p:sp>
      <p:sp>
        <p:nvSpPr>
          <p:cNvPr id="7" name="TextBox 6"/>
          <p:cNvSpPr txBox="1"/>
          <p:nvPr/>
        </p:nvSpPr>
        <p:spPr>
          <a:xfrm rot="820251">
            <a:off x="2493963" y="5357813"/>
            <a:ext cx="1982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Judicial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ctr">
              <a:defRPr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Interprets laws</a:t>
            </a:r>
          </a:p>
        </p:txBody>
      </p:sp>
      <p:sp>
        <p:nvSpPr>
          <p:cNvPr id="8" name="TextBox 7"/>
          <p:cNvSpPr txBox="1"/>
          <p:nvPr/>
        </p:nvSpPr>
        <p:spPr>
          <a:xfrm rot="20864252">
            <a:off x="85725" y="5343525"/>
            <a:ext cx="2057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Executive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algn="ctr">
              <a:defRPr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Carries out laws</a:t>
            </a:r>
          </a:p>
        </p:txBody>
      </p:sp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70806">
            <a:off x="1250950" y="2595563"/>
            <a:ext cx="1295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65727">
            <a:off x="649288" y="4065588"/>
            <a:ext cx="123507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3637">
            <a:off x="2649538" y="4076700"/>
            <a:ext cx="1239837" cy="11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267200" y="1939925"/>
            <a:ext cx="47244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Divide Congress Into Two Houses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7" name="Straight Arrow Connector 16"/>
          <p:cNvCxnSpPr>
            <a:endCxn id="6" idx="3"/>
          </p:cNvCxnSpPr>
          <p:nvPr/>
        </p:nvCxnSpPr>
        <p:spPr>
          <a:xfrm flipH="1">
            <a:off x="3059113" y="2170113"/>
            <a:ext cx="1131887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9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0481">
            <a:off x="1992313" y="2600325"/>
            <a:ext cx="129222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4419600" y="2560638"/>
          <a:ext cx="4419600" cy="1876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</a:tblGrid>
              <a:tr h="64025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Senate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House of Representatives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/>
                </a:tc>
              </a:tr>
              <a:tr h="123617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Each state gets 2 votes.</a:t>
                      </a:r>
                      <a:endParaRPr lang="en-US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The more</a:t>
                      </a:r>
                      <a:r>
                        <a:rPr lang="en-US" sz="1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people the state has, the more votes it gets!</a:t>
                      </a:r>
                      <a:endParaRPr lang="en-US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pic>
        <p:nvPicPr>
          <p:cNvPr id="35863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58825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Constitution Solution</a:t>
            </a:r>
            <a:endParaRPr lang="en-US" sz="48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15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31913" y="3200400"/>
            <a:ext cx="6480175" cy="1673225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constitution solution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QUICK QUIZ!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2057400"/>
            <a:ext cx="3778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Articles required states to treat citizens from other states the same as their own citizens.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538663"/>
            <a:ext cx="2590800" cy="1571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4050" y="5056188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95600" y="1528763"/>
            <a:ext cx="61341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Constitution requires each state to treat ________ of other states the ______ as it treats its own citizens.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43400" y="2825750"/>
            <a:ext cx="2667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citizens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08650" y="3505200"/>
            <a:ext cx="19812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How many states had to agree in order for the Articles of Confederation to be changed?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4527550"/>
            <a:ext cx="63246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All states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majority of states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63850" y="4343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1371600"/>
            <a:ext cx="61341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Constitution can be changed if ________________ of the members of Congress and ________________ of the states agree.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2667000"/>
            <a:ext cx="40386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two-thirds (2/3)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57513" y="3886200"/>
            <a:ext cx="4724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three-fourths (3/4)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743200" y="685800"/>
            <a:ext cx="64008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Articles of Confederation required states to follow the laws Congress passed.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724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Vertical Scroll 8"/>
          <p:cNvSpPr/>
          <p:nvPr/>
        </p:nvSpPr>
        <p:spPr>
          <a:xfrm rot="11061612">
            <a:off x="668338" y="465138"/>
            <a:ext cx="8456612" cy="5892800"/>
          </a:xfrm>
          <a:prstGeom prst="verticalScroll">
            <a:avLst/>
          </a:prstGeom>
          <a:solidFill>
            <a:srgbClr val="E6E9EE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latin typeface="AR CENA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322311">
            <a:off x="1544638" y="601663"/>
            <a:ext cx="6892925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In 1777, the Americans wrote their first plan for government in a document called the</a:t>
            </a:r>
            <a:r>
              <a:rPr lang="en-US" sz="4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 rot="301138">
            <a:off x="1477963" y="4300538"/>
            <a:ext cx="65532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+mn-cs"/>
              </a:rPr>
              <a:t>ARTICLES OF CONFEDERATION</a:t>
            </a:r>
          </a:p>
        </p:txBody>
      </p:sp>
      <p:pic>
        <p:nvPicPr>
          <p:cNvPr id="15366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5632450"/>
            <a:ext cx="6889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725" y="4972050"/>
            <a:ext cx="584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359400"/>
            <a:ext cx="48736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70375"/>
            <a:ext cx="715963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4894263"/>
            <a:ext cx="542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4114800"/>
            <a:ext cx="58102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4895850"/>
            <a:ext cx="5842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4700588"/>
            <a:ext cx="509587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953000"/>
            <a:ext cx="5969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5564188"/>
            <a:ext cx="7096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Pictur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5492750"/>
            <a:ext cx="61118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850" y="6059488"/>
            <a:ext cx="6302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00" y="5632450"/>
            <a:ext cx="5016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Picture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6022975"/>
            <a:ext cx="5651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889250" y="1295400"/>
            <a:ext cx="60960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Constitution says that the laws passed by Congress are _________ to laws passed by the _______.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33800" y="3340100"/>
            <a:ext cx="2895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superior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29400" y="4008438"/>
            <a:ext cx="22098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800100"/>
            <a:ext cx="61722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laws are made by the _______ branch.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34300" y="412115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4325" y="5167313"/>
            <a:ext cx="29813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executive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legislative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  <p:bldP spid="1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555625"/>
            <a:ext cx="61722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laws passed by Congress are ___ to state laws.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412115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4325" y="5167313"/>
            <a:ext cx="29813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superior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inferior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1046163"/>
            <a:ext cx="6172200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Congress has 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412115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4325" y="5167313"/>
            <a:ext cx="298132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1 chamber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2 chambers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555625"/>
            <a:ext cx="61722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each state gets two votes in the 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4129088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9875" y="5167313"/>
            <a:ext cx="306863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House of Representatives</a:t>
            </a:r>
            <a:endParaRPr lang="en-US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Senate</a:t>
            </a:r>
            <a:endParaRPr lang="en-US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555625"/>
            <a:ext cx="61722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the number of votes each state gets in the House of Representatives is based on its 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4075113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9875" y="5167313"/>
            <a:ext cx="3068638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Population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Taxes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838200"/>
            <a:ext cx="6172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Constitution, a change to the Constitution must be approved by 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325" y="4121150"/>
            <a:ext cx="83820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4129088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6450" y="4121150"/>
            <a:ext cx="804863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B</a:t>
            </a:r>
            <a:endParaRPr lang="en-US" sz="6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9875" y="5167313"/>
            <a:ext cx="3068638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All States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5181600"/>
            <a:ext cx="2981325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¾ of States</a:t>
            </a:r>
            <a:endParaRPr lang="en-US" sz="4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4" grpId="0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31913" y="3200400"/>
            <a:ext cx="6480175" cy="1673225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 vs. constitution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QUICK QUIZ!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2057400"/>
            <a:ext cx="3778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A) Created a president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08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1209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1210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) Created a government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232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2233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2234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>
          <a:xfrm>
            <a:off x="685800" y="2141538"/>
            <a:ext cx="7348538" cy="2074862"/>
          </a:xfrm>
          <a:prstGeom prst="wedgeRoundRectCallout">
            <a:avLst>
              <a:gd name="adj1" fmla="val 38928"/>
              <a:gd name="adj2" fmla="val 65788"/>
              <a:gd name="adj3" fmla="val 16667"/>
            </a:avLst>
          </a:prstGeom>
          <a:solidFill>
            <a:srgbClr val="E6E9EE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confederation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is a _________ of individuals _______ together           for a _________.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Articles of Confederation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2420938"/>
            <a:ext cx="17526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group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0488" y="2943225"/>
            <a:ext cx="15335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united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03663" y="3433763"/>
            <a:ext cx="17954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purpose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639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4483100"/>
            <a:ext cx="100965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3010" grpId="0"/>
      <p:bldP spid="3" grpId="0"/>
      <p:bldP spid="4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C) Had one branch of government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256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3257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3258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) Had enough power to do its job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280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4281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4282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E) Created a court system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304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5305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5306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) Gave large and small states the same power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328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6329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6330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086600" y="50800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endParaRPr lang="en-US" sz="36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G) Created a Congress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352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7353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7354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086600" y="50800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470525" y="42767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) Compromised between large and small states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376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8377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8378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086600" y="50800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470525" y="42767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14900" y="32115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</a:t>
            </a:r>
            <a:endParaRPr lang="en-US" sz="36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I) Created a military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400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59401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59402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086600" y="50800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470525" y="42767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14900" y="32115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791200" y="36464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1600200"/>
            <a:ext cx="28956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Articles, Constitution or Both?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895600" y="762000"/>
            <a:ext cx="5495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I) Didn’t let Congress enforce its laws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3581400"/>
            <a:ext cx="27432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Decide whether each statement applies to the Articles of Confederation, the Constitution, or both.</a:t>
            </a:r>
          </a:p>
        </p:txBody>
      </p:sp>
      <p:sp>
        <p:nvSpPr>
          <p:cNvPr id="9" name="Oval 8"/>
          <p:cNvSpPr/>
          <p:nvPr/>
        </p:nvSpPr>
        <p:spPr>
          <a:xfrm>
            <a:off x="5181600" y="31638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33800" y="3138488"/>
            <a:ext cx="3124200" cy="3124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424" name="TextBox 10"/>
          <p:cNvSpPr txBox="1">
            <a:spLocks noChangeArrowheads="1"/>
          </p:cNvSpPr>
          <p:nvPr/>
        </p:nvSpPr>
        <p:spPr bwMode="auto">
          <a:xfrm>
            <a:off x="2895600" y="3276600"/>
            <a:ext cx="1409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Constitution</a:t>
            </a:r>
          </a:p>
        </p:txBody>
      </p:sp>
      <p:sp>
        <p:nvSpPr>
          <p:cNvPr id="60425" name="TextBox 11"/>
          <p:cNvSpPr txBox="1">
            <a:spLocks noChangeArrowheads="1"/>
          </p:cNvSpPr>
          <p:nvPr/>
        </p:nvSpPr>
        <p:spPr bwMode="auto">
          <a:xfrm>
            <a:off x="7772400" y="3211513"/>
            <a:ext cx="123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Articles</a:t>
            </a:r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5715000" y="2857500"/>
            <a:ext cx="70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Both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05300" y="36814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15000" y="49276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162800" y="39846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000500" y="47005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86300" y="54991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086600" y="5080000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470525" y="4276725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14900" y="321151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</a:t>
            </a:r>
            <a:endParaRPr lang="en-US" sz="3600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791200" y="3646488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699250" y="3357563"/>
            <a:ext cx="60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C7B70"/>
              </a:buClr>
              <a:buSzPct val="70000"/>
              <a:buFont typeface="Wingdings" pitchFamily="2" charset="2"/>
              <a:buChar char="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457200" y="1885950"/>
            <a:ext cx="86868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Each state was _________________ and had its own ________________.</a:t>
            </a:r>
          </a:p>
          <a:p>
            <a:pPr marL="342900" indent="-342900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Each state would send _______________ to the “Congress of the Confederation.”</a:t>
            </a:r>
          </a:p>
          <a:p>
            <a:pPr marL="342900" indent="-342900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Congress was the only ____________ government. There was no ___________.</a:t>
            </a:r>
          </a:p>
          <a:p>
            <a:pPr marL="342900" indent="-342900">
              <a:spcAft>
                <a:spcPts val="24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 Congress, each state got _______ vote.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794125" y="1827213"/>
            <a:ext cx="3114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independent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1835150" y="2286000"/>
            <a:ext cx="2971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government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495800" y="2987675"/>
            <a:ext cx="3841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representatives</a:t>
            </a:r>
            <a:endParaRPr lang="en-US" sz="3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5467350" y="4191000"/>
            <a:ext cx="1897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central</a:t>
            </a:r>
            <a:endParaRPr lang="en-US" sz="3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5422900" y="4657725"/>
            <a:ext cx="2971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President</a:t>
            </a:r>
            <a:endParaRPr lang="en-US" sz="3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5499100" y="5364163"/>
            <a:ext cx="1066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one</a:t>
            </a:r>
            <a:endParaRPr lang="en-US" sz="3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7417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Articles of Confederation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4572000" y="2533650"/>
            <a:ext cx="4419600" cy="3754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Congress had no way to __________ its _______!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Congress had no power to collect _________ to pay for the military!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Articles could only be _________ if ______ the states agreed!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2514600"/>
            <a:ext cx="4419600" cy="3354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States get to keep their ______ and ____________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No _____________ telling the states what to do</a:t>
            </a:r>
          </a:p>
          <a:p>
            <a:pPr marL="228600" indent="-2286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Congress had the power to create a _________ to ________all the states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47663" y="265113"/>
            <a:ext cx="8534400" cy="7588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 Rocky Relationship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17413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731362">
            <a:off x="8582025" y="1589088"/>
            <a:ext cx="598488" cy="1068387"/>
          </a:xfrm>
        </p:spPr>
      </p:pic>
      <p:pic>
        <p:nvPicPr>
          <p:cNvPr id="17414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917162">
            <a:off x="-261938" y="1622425"/>
            <a:ext cx="673101" cy="1063625"/>
          </a:xfrm>
        </p:spPr>
      </p:pic>
      <p:sp>
        <p:nvSpPr>
          <p:cNvPr id="11" name="Rounded Rectangular Callout 10"/>
          <p:cNvSpPr/>
          <p:nvPr/>
        </p:nvSpPr>
        <p:spPr>
          <a:xfrm>
            <a:off x="533400" y="1447800"/>
            <a:ext cx="3894138" cy="598488"/>
          </a:xfrm>
          <a:prstGeom prst="wedgeRoundRectCallout">
            <a:avLst>
              <a:gd name="adj1" fmla="val -53055"/>
              <a:gd name="adj2" fmla="val 70833"/>
              <a:gd name="adj3" fmla="val 16667"/>
            </a:avLst>
          </a:prstGeom>
          <a:solidFill>
            <a:srgbClr val="E6E9EE"/>
          </a:solidFill>
          <a:ln w="1270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Hey, this sounds great!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5010150" y="1447800"/>
            <a:ext cx="3295650" cy="598488"/>
          </a:xfrm>
          <a:prstGeom prst="wedgeRoundRectCallout">
            <a:avLst>
              <a:gd name="adj1" fmla="val 52394"/>
              <a:gd name="adj2" fmla="val 77083"/>
              <a:gd name="adj3" fmla="val 16667"/>
            </a:avLst>
          </a:prstGeom>
          <a:solidFill>
            <a:srgbClr val="E6E9EE"/>
          </a:solidFill>
          <a:ln w="1270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Wait! Not so fast…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9800" y="2895600"/>
            <a:ext cx="23622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independence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0050" y="2895600"/>
            <a:ext cx="11811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power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3562350"/>
            <a:ext cx="2057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government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8800" y="4953000"/>
            <a:ext cx="14478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military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5334000"/>
            <a:ext cx="137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protect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29200" y="2919413"/>
            <a:ext cx="14668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enforce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91400" y="2919413"/>
            <a:ext cx="914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laws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72200" y="3960813"/>
            <a:ext cx="10287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taxes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53000" y="5364163"/>
            <a:ext cx="14859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changed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58025" y="5370513"/>
            <a:ext cx="762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ALL</a:t>
            </a:r>
          </a:p>
        </p:txBody>
      </p:sp>
      <p:pic>
        <p:nvPicPr>
          <p:cNvPr id="18451" name="Picture 3" descr="C:\Users\Nancy\AppData\Local\Microsoft\Windows\Temporary Internet Files\Content.IE5\0IO9NYB3\MC9003522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90600"/>
            <a:ext cx="373062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13" grpId="0" build="p"/>
      <p:bldP spid="11" grpId="0" animBg="1"/>
      <p:bldP spid="12" grpId="0" animBg="1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31913" y="3200400"/>
            <a:ext cx="6480175" cy="1673225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Articles of Confederation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QUICK QUIZ!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2057400"/>
            <a:ext cx="3778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Articles of Confederation, a President would lead the country.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4050" y="472440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088"/>
            <a:ext cx="6096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10937" y="1523999"/>
            <a:ext cx="249940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Think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About </a:t>
            </a:r>
          </a:p>
          <a:p>
            <a:pPr algn="ctr">
              <a:defRPr/>
            </a:pPr>
            <a:r>
              <a:rPr lang="en-US" sz="5400" b="1" spc="50" dirty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It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95600" y="685800"/>
            <a:ext cx="6096000" cy="30480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 the Articles of Confederation, states would be independent.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4206875"/>
            <a:ext cx="2590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True</a:t>
            </a:r>
          </a:p>
          <a:p>
            <a:pPr>
              <a:defRPr/>
            </a:pP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Wingdings"/>
              </a:rPr>
              <a:t> </a:t>
            </a:r>
            <a:r>
              <a:rPr 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6588" y="4070350"/>
            <a:ext cx="914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/>
              </a:rPr>
              <a:t></a:t>
            </a:r>
            <a:endParaRPr lang="en-US" sz="7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3893</TotalTime>
  <Words>1296</Words>
  <Application>Microsoft Office PowerPoint</Application>
  <PresentationFormat>On-screen Show (4:3)</PresentationFormat>
  <Paragraphs>388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Times New Roman</vt:lpstr>
      <vt:lpstr>Arial</vt:lpstr>
      <vt:lpstr>Georgia</vt:lpstr>
      <vt:lpstr>Wingdings 2</vt:lpstr>
      <vt:lpstr>Wingdings</vt:lpstr>
      <vt:lpstr>Rockwell Extra Bold</vt:lpstr>
      <vt:lpstr>Tahoma</vt:lpstr>
      <vt:lpstr>AR CENA</vt:lpstr>
      <vt:lpstr>Segoe Print</vt:lpstr>
      <vt:lpstr>Civic</vt:lpstr>
      <vt:lpstr>WANTED: </vt:lpstr>
      <vt:lpstr>Wanted: A government that…</vt:lpstr>
      <vt:lpstr>PowerPoint Presentation</vt:lpstr>
      <vt:lpstr>The Articles of Confederation</vt:lpstr>
      <vt:lpstr>The Articles of Confederation</vt:lpstr>
      <vt:lpstr>A Rocky Relationship</vt:lpstr>
      <vt:lpstr>QUICK QUIZ!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QUICK QUIZ!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New Idea!</vt:lpstr>
      <vt:lpstr>Battle of the Plans</vt:lpstr>
      <vt:lpstr>The Constitution Solution</vt:lpstr>
      <vt:lpstr>QUICK QUIZ!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QUICK QUIZ!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Wanted—a “Just Right” Government</dc:title>
  <dc:creator>Alison</dc:creator>
  <cp:lastModifiedBy>Phillip McGinnis</cp:lastModifiedBy>
  <cp:revision>218</cp:revision>
  <cp:lastPrinted>2011-11-17T21:32:10Z</cp:lastPrinted>
  <dcterms:created xsi:type="dcterms:W3CDTF">2009-08-18T02:22:03Z</dcterms:created>
  <dcterms:modified xsi:type="dcterms:W3CDTF">2014-11-13T14:47:30Z</dcterms:modified>
</cp:coreProperties>
</file>